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28"/>
  </p:notesMasterIdLst>
  <p:sldIdLst>
    <p:sldId id="256" r:id="rId3"/>
    <p:sldId id="310" r:id="rId4"/>
    <p:sldId id="290" r:id="rId5"/>
    <p:sldId id="308" r:id="rId6"/>
    <p:sldId id="259" r:id="rId7"/>
    <p:sldId id="309" r:id="rId8"/>
    <p:sldId id="298" r:id="rId9"/>
    <p:sldId id="292" r:id="rId10"/>
    <p:sldId id="262" r:id="rId11"/>
    <p:sldId id="260" r:id="rId12"/>
    <p:sldId id="299" r:id="rId13"/>
    <p:sldId id="263" r:id="rId14"/>
    <p:sldId id="267" r:id="rId15"/>
    <p:sldId id="312" r:id="rId16"/>
    <p:sldId id="270" r:id="rId17"/>
    <p:sldId id="278" r:id="rId18"/>
    <p:sldId id="279" r:id="rId19"/>
    <p:sldId id="280" r:id="rId20"/>
    <p:sldId id="296" r:id="rId21"/>
    <p:sldId id="297" r:id="rId22"/>
    <p:sldId id="314" r:id="rId23"/>
    <p:sldId id="313" r:id="rId24"/>
    <p:sldId id="282" r:id="rId25"/>
    <p:sldId id="283" r:id="rId26"/>
    <p:sldId id="31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sha Dasha" initials="DD" lastIdx="1" clrIdx="0">
    <p:extLst>
      <p:ext uri="{19B8F6BF-5375-455C-9EA6-DF929625EA0E}">
        <p15:presenceInfo xmlns:p15="http://schemas.microsoft.com/office/powerpoint/2012/main" userId="b58ed26b00f1ec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A5"/>
    <a:srgbClr val="75C6EB"/>
    <a:srgbClr val="9999FF"/>
    <a:srgbClr val="FFFF66"/>
    <a:srgbClr val="F7A465"/>
    <a:srgbClr val="679E2A"/>
    <a:srgbClr val="D8E43A"/>
    <a:srgbClr val="02720F"/>
    <a:srgbClr val="1290DE"/>
    <a:srgbClr val="47F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8403" autoAdjust="0"/>
  </p:normalViewPr>
  <p:slideViewPr>
    <p:cSldViewPr>
      <p:cViewPr varScale="1">
        <p:scale>
          <a:sx n="86" d="100"/>
          <a:sy n="86" d="100"/>
        </p:scale>
        <p:origin x="108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18733179394233"/>
          <c:y val="2.3012780494792873E-2"/>
          <c:w val="0.58835353733307205"/>
          <c:h val="0.93088657751722226"/>
        </c:manualLayout>
      </c:layout>
      <c:barChart>
        <c:barDir val="col"/>
        <c:grouping val="percentStack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2026 год</c:v>
                </c:pt>
              </c:strCache>
            </c:strRef>
          </c:cat>
          <c:val>
            <c:numRef>
              <c:f>Лист1!$C$2</c:f>
              <c:numCache>
                <c:formatCode>_-* #\ ##0.0_-;\-* #\ ##0.0_-;_-* "-"??_-;_-@_-</c:formatCode>
                <c:ptCount val="1"/>
                <c:pt idx="0">
                  <c:v>1056530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E-4BCC-AF05-A1F485C719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2026 год</c:v>
                </c:pt>
              </c:strCache>
            </c:strRef>
          </c:cat>
          <c:val>
            <c:numRef>
              <c:f>Лист1!$D$2</c:f>
              <c:numCache>
                <c:formatCode>_-* #\ ##0.0_-;\-* #\ ##0.0_-;_-* "-"??_-;_-@_-</c:formatCode>
                <c:ptCount val="1"/>
                <c:pt idx="0">
                  <c:v>104270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E-4BCC-AF05-A1F485C71928}"/>
            </c:ext>
          </c:extLst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82550" h="63500" prst="coolSlant"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2026 год</c:v>
                </c:pt>
              </c:strCache>
            </c:strRef>
          </c:cat>
          <c:val>
            <c:numRef>
              <c:f>Лист1!$B$2</c:f>
              <c:numCache>
                <c:formatCode>_-* #\ ##0.0_-;\-* #\ ##0.0_-;_-* "-"??_-;_-@_-</c:formatCode>
                <c:ptCount val="1"/>
                <c:pt idx="0">
                  <c:v>2000782.8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E-4BCC-AF05-A1F485C71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502336"/>
        <c:axId val="101512320"/>
      </c:barChart>
      <c:catAx>
        <c:axId val="101502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12320"/>
        <c:crosses val="autoZero"/>
        <c:auto val="1"/>
        <c:lblAlgn val="ctr"/>
        <c:lblOffset val="100"/>
        <c:noMultiLvlLbl val="0"/>
      </c:catAx>
      <c:valAx>
        <c:axId val="1015123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150233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165100" prst="coolSlant"/>
        </a:sp3d>
      </c:spPr>
    </c:plotArea>
    <c:legend>
      <c:legendPos val="r"/>
      <c:overlay val="0"/>
      <c:spPr>
        <a:scene3d>
          <a:camera prst="orthographicFront"/>
          <a:lightRig rig="threePt" dir="t"/>
        </a:scene3d>
        <a:sp3d>
          <a:bevelT w="165100" prst="coolSlant"/>
        </a:sp3d>
      </c:sp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CCA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8900</c:v>
                </c:pt>
                <c:pt idx="1">
                  <c:v>36770.1</c:v>
                </c:pt>
                <c:pt idx="2">
                  <c:v>58819</c:v>
                </c:pt>
                <c:pt idx="3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B-4862-8065-D8AD56941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2576416"/>
        <c:axId val="1422576896"/>
      </c:barChart>
      <c:catAx>
        <c:axId val="142257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2576896"/>
        <c:crosses val="autoZero"/>
        <c:auto val="1"/>
        <c:lblAlgn val="ctr"/>
        <c:lblOffset val="100"/>
        <c:noMultiLvlLbl val="0"/>
      </c:catAx>
      <c:valAx>
        <c:axId val="142257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2257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21564735252616E-2"/>
          <c:y val="5.7900557126459321E-2"/>
          <c:w val="0.53833248966091429"/>
          <c:h val="0.853641519319449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explosion val="14"/>
          <c:dPt>
            <c:idx val="0"/>
            <c:bubble3D val="0"/>
            <c:spPr>
              <a:solidFill>
                <a:srgbClr val="679E2A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0-C5E3-4CAE-9D71-496D951FA89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C5E3-4CAE-9D71-496D951FA898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C5E3-4CAE-9D71-496D951FA898}"/>
              </c:ext>
            </c:extLst>
          </c:dPt>
          <c:dPt>
            <c:idx val="8"/>
            <c:bubble3D val="0"/>
            <c:spPr>
              <a:solidFill>
                <a:srgbClr val="7030A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C5E3-4CAE-9D71-496D951FA898}"/>
              </c:ext>
            </c:extLst>
          </c:dPt>
          <c:dPt>
            <c:idx val="10"/>
            <c:bubble3D val="0"/>
            <c:spPr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C5E3-4CAE-9D71-496D951FA898}"/>
              </c:ext>
            </c:extLst>
          </c:dPt>
          <c:dLbls>
            <c:dLbl>
              <c:idx val="0"/>
              <c:layout>
                <c:manualLayout>
                  <c:x val="-0.13933451775356645"/>
                  <c:y val="-6.0043674235000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E3-4CAE-9D71-496D951FA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Туристичекий налог</c:v>
                </c:pt>
                <c:pt idx="3">
                  <c:v>Налог на совокупный доход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НДПИ</c:v>
                </c:pt>
                <c:pt idx="7">
                  <c:v>Госпошлина</c:v>
                </c:pt>
                <c:pt idx="8">
                  <c:v>Доходы от использования имущества</c:v>
                </c:pt>
                <c:pt idx="9">
                  <c:v>Доходы от оказания платных услуг </c:v>
                </c:pt>
                <c:pt idx="10">
                  <c:v>Доходы от продажи</c:v>
                </c:pt>
                <c:pt idx="11">
                  <c:v>Прочие неналоговые доходы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0.59299999999999997</c:v>
                </c:pt>
                <c:pt idx="1">
                  <c:v>8.6400000000000005E-2</c:v>
                </c:pt>
                <c:pt idx="2">
                  <c:v>2.3999999999999998E-3</c:v>
                </c:pt>
                <c:pt idx="3">
                  <c:v>6.08E-2</c:v>
                </c:pt>
                <c:pt idx="4">
                  <c:v>9.5999999999999992E-3</c:v>
                </c:pt>
                <c:pt idx="5">
                  <c:v>2.1100000000000001E-2</c:v>
                </c:pt>
                <c:pt idx="6">
                  <c:v>0.1353</c:v>
                </c:pt>
                <c:pt idx="7">
                  <c:v>1.6999999999999999E-3</c:v>
                </c:pt>
                <c:pt idx="8">
                  <c:v>3.6299999999999999E-2</c:v>
                </c:pt>
                <c:pt idx="9">
                  <c:v>1.4E-2</c:v>
                </c:pt>
                <c:pt idx="10">
                  <c:v>2.58E-2</c:v>
                </c:pt>
                <c:pt idx="11">
                  <c:v>1.5E-3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3-4C76-946A-1B5F0BC94D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275081971180483"/>
          <c:y val="4.4215451934889113E-2"/>
          <c:w val="0.29366956685428003"/>
          <c:h val="0.82196946638129165"/>
        </c:manualLayout>
      </c:layout>
      <c:overlay val="0"/>
      <c:txPr>
        <a:bodyPr/>
        <a:lstStyle/>
        <a:p>
          <a:pPr>
            <a:defRPr sz="1200" kern="100" spc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77263779527571"/>
          <c:y val="3.5007874015748036E-2"/>
          <c:w val="0.79889402887139105"/>
          <c:h val="0.770283710629921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AC94-495C-ACC6-C0FFEA2D3C7D}"/>
              </c:ext>
            </c:extLst>
          </c:dPt>
          <c:dLbls>
            <c:dLbl>
              <c:idx val="0"/>
              <c:layout>
                <c:manualLayout>
                  <c:x val="3.95833333333332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94-495C-ACC6-C0FFEA2D3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план на 2026</c:v>
                </c:pt>
              </c:strCache>
            </c:strRef>
          </c:cat>
          <c:val>
            <c:numRef>
              <c:f>Лист1!$B$2</c:f>
              <c:numCache>
                <c:formatCode>_-* #\ ##0.0_-;\-* #\ ##0.0_-;_-* "-"??_-;_-@_-</c:formatCode>
                <c:ptCount val="1"/>
                <c:pt idx="0">
                  <c:v>3161582.8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D-4795-8BA6-07A70904E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698560"/>
        <c:axId val="117700096"/>
        <c:axId val="0"/>
      </c:bar3DChart>
      <c:catAx>
        <c:axId val="11769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700096"/>
        <c:crosses val="autoZero"/>
        <c:auto val="1"/>
        <c:lblAlgn val="ctr"/>
        <c:lblOffset val="100"/>
        <c:noMultiLvlLbl val="0"/>
      </c:catAx>
      <c:valAx>
        <c:axId val="117700096"/>
        <c:scaling>
          <c:orientation val="minMax"/>
        </c:scaling>
        <c:delete val="0"/>
        <c:axPos val="l"/>
        <c:majorGridlines/>
        <c:numFmt formatCode="_-* #\ ##0.0_-;\-* #\ ##0.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698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Структура расходов бюджета на  2026 год</a:t>
            </a:r>
          </a:p>
        </c:rich>
      </c:tx>
      <c:layout>
        <c:manualLayout>
          <c:xMode val="edge"/>
          <c:yMode val="edge"/>
          <c:x val="0.30110003948621461"/>
          <c:y val="4.1541227394308405E-2"/>
        </c:manualLayout>
      </c:layout>
      <c:overlay val="0"/>
      <c:spPr>
        <a:noFill/>
        <a:ln w="24629">
          <a:noFill/>
        </a:ln>
      </c:spPr>
    </c:title>
    <c:autoTitleDeleted val="0"/>
    <c:view3D>
      <c:rotX val="20"/>
      <c:rotY val="1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817383857846284E-3"/>
          <c:y val="0.11334736901202856"/>
          <c:w val="0.99542800423048772"/>
          <c:h val="0.5522902182797253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4629">
              <a:noFill/>
            </a:ln>
          </c:spPr>
          <c:explosion val="33"/>
          <c:dPt>
            <c:idx val="0"/>
            <c:bubble3D val="0"/>
            <c:spPr>
              <a:solidFill>
                <a:srgbClr val="FF1DB9"/>
              </a:solidFill>
            </c:spPr>
            <c:extLst>
              <c:ext xmlns:c16="http://schemas.microsoft.com/office/drawing/2014/chart" uri="{C3380CC4-5D6E-409C-BE32-E72D297353CC}">
                <c16:uniqueId val="{00000001-5B81-4F10-B508-F5669CD5D431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 w="24629">
                <a:noFill/>
              </a:ln>
            </c:spPr>
            <c:extLst>
              <c:ext xmlns:c16="http://schemas.microsoft.com/office/drawing/2014/chart" uri="{C3380CC4-5D6E-409C-BE32-E72D297353CC}">
                <c16:uniqueId val="{00000003-5B81-4F10-B508-F5669CD5D431}"/>
              </c:ext>
            </c:extLst>
          </c:dPt>
          <c:dPt>
            <c:idx val="2"/>
            <c:bubble3D val="0"/>
            <c:spPr>
              <a:solidFill>
                <a:srgbClr val="F46718"/>
              </a:solidFill>
              <a:ln w="24629">
                <a:noFill/>
              </a:ln>
            </c:spPr>
            <c:extLst>
              <c:ext xmlns:c16="http://schemas.microsoft.com/office/drawing/2014/chart" uri="{C3380CC4-5D6E-409C-BE32-E72D297353CC}">
                <c16:uniqueId val="{00000005-5B81-4F10-B508-F5669CD5D431}"/>
              </c:ext>
            </c:extLst>
          </c:dPt>
          <c:dPt>
            <c:idx val="3"/>
            <c:bubble3D val="0"/>
            <c:explosion val="13"/>
            <c:spPr>
              <a:solidFill>
                <a:srgbClr val="00C057"/>
              </a:solidFill>
              <a:ln w="24629">
                <a:noFill/>
              </a:ln>
            </c:spPr>
            <c:extLst>
              <c:ext xmlns:c16="http://schemas.microsoft.com/office/drawing/2014/chart" uri="{C3380CC4-5D6E-409C-BE32-E72D297353CC}">
                <c16:uniqueId val="{00000007-5B81-4F10-B508-F5669CD5D431}"/>
              </c:ext>
            </c:extLst>
          </c:dPt>
          <c:dPt>
            <c:idx val="4"/>
            <c:bubble3D val="0"/>
            <c:spPr>
              <a:solidFill>
                <a:srgbClr val="F26640"/>
              </a:solidFill>
              <a:ln w="24629">
                <a:noFill/>
              </a:ln>
            </c:spPr>
            <c:extLst>
              <c:ext xmlns:c16="http://schemas.microsoft.com/office/drawing/2014/chart" uri="{C3380CC4-5D6E-409C-BE32-E72D297353CC}">
                <c16:uniqueId val="{00000009-5B81-4F10-B508-F5669CD5D431}"/>
              </c:ext>
            </c:extLst>
          </c:dPt>
          <c:dPt>
            <c:idx val="5"/>
            <c:bubble3D val="0"/>
            <c:spPr>
              <a:solidFill>
                <a:srgbClr val="4B4BDF"/>
              </a:solidFill>
              <a:ln w="24629">
                <a:noFill/>
              </a:ln>
            </c:spPr>
            <c:extLst>
              <c:ext xmlns:c16="http://schemas.microsoft.com/office/drawing/2014/chart" uri="{C3380CC4-5D6E-409C-BE32-E72D297353CC}">
                <c16:uniqueId val="{0000000B-5B81-4F10-B508-F5669CD5D431}"/>
              </c:ext>
            </c:extLst>
          </c:dPt>
          <c:dPt>
            <c:idx val="6"/>
            <c:bubble3D val="0"/>
            <c:spPr>
              <a:solidFill>
                <a:srgbClr val="00FF00"/>
              </a:solidFill>
              <a:ln w="24629">
                <a:noFill/>
              </a:ln>
            </c:spPr>
            <c:extLst>
              <c:ext xmlns:c16="http://schemas.microsoft.com/office/drawing/2014/chart" uri="{C3380CC4-5D6E-409C-BE32-E72D297353CC}">
                <c16:uniqueId val="{0000000D-5B81-4F10-B508-F5669CD5D431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24629">
                <a:noFill/>
              </a:ln>
            </c:spPr>
            <c:extLst>
              <c:ext xmlns:c16="http://schemas.microsoft.com/office/drawing/2014/chart" uri="{C3380CC4-5D6E-409C-BE32-E72D297353CC}">
                <c16:uniqueId val="{0000000F-5B81-4F10-B508-F5669CD5D431}"/>
              </c:ext>
            </c:extLst>
          </c:dPt>
          <c:dPt>
            <c:idx val="8"/>
            <c:bubble3D val="0"/>
            <c:explosion val="45"/>
            <c:spPr>
              <a:solidFill>
                <a:srgbClr val="FFFF66"/>
              </a:solidFill>
              <a:ln w="24629">
                <a:noFill/>
              </a:ln>
            </c:spPr>
            <c:extLst>
              <c:ext xmlns:c16="http://schemas.microsoft.com/office/drawing/2014/chart" uri="{C3380CC4-5D6E-409C-BE32-E72D297353CC}">
                <c16:uniqueId val="{00000011-5B81-4F10-B508-F5669CD5D431}"/>
              </c:ext>
            </c:extLst>
          </c:dPt>
          <c:dLbls>
            <c:dLbl>
              <c:idx val="0"/>
              <c:layout>
                <c:manualLayout>
                  <c:x val="-8.9434726246887752E-2"/>
                  <c:y val="9.33822464769635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81-4F10-B508-F5669CD5D431}"/>
                </c:ext>
              </c:extLst>
            </c:dLbl>
            <c:dLbl>
              <c:idx val="1"/>
              <c:layout>
                <c:manualLayout>
                  <c:x val="-5.2821986853413237E-2"/>
                  <c:y val="7.35633997654100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81-4F10-B508-F5669CD5D431}"/>
                </c:ext>
              </c:extLst>
            </c:dLbl>
            <c:dLbl>
              <c:idx val="2"/>
              <c:layout>
                <c:manualLayout>
                  <c:x val="0"/>
                  <c:y val="-0.117510031352937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81-4F10-B508-F5669CD5D431}"/>
                </c:ext>
              </c:extLst>
            </c:dLbl>
            <c:dLbl>
              <c:idx val="3"/>
              <c:layout>
                <c:manualLayout>
                  <c:x val="-0.23699840893782087"/>
                  <c:y val="0.112302189681199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14557910511667"/>
                      <c:h val="0.125376128385155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B81-4F10-B508-F5669CD5D431}"/>
                </c:ext>
              </c:extLst>
            </c:dLbl>
            <c:dLbl>
              <c:idx val="4"/>
              <c:layout>
                <c:manualLayout>
                  <c:x val="9.4395280235988199E-2"/>
                  <c:y val="-0.153384143615314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81-4F10-B508-F5669CD5D431}"/>
                </c:ext>
              </c:extLst>
            </c:dLbl>
            <c:dLbl>
              <c:idx val="5"/>
              <c:layout>
                <c:manualLayout>
                  <c:x val="0.1627397731352945"/>
                  <c:y val="-2.19711628323291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81-4F10-B508-F5669CD5D431}"/>
                </c:ext>
              </c:extLst>
            </c:dLbl>
            <c:dLbl>
              <c:idx val="6"/>
              <c:layout>
                <c:manualLayout>
                  <c:x val="8.0562930597066498E-2"/>
                  <c:y val="4.95873447112992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B81-4F10-B508-F5669CD5D431}"/>
                </c:ext>
              </c:extLst>
            </c:dLbl>
            <c:dLbl>
              <c:idx val="7"/>
              <c:layout>
                <c:manualLayout>
                  <c:x val="0.22000865212644879"/>
                  <c:y val="0.178882173796411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087043876152648"/>
                      <c:h val="0.10659913001856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B81-4F10-B508-F5669CD5D431}"/>
                </c:ext>
              </c:extLst>
            </c:dLbl>
            <c:dLbl>
              <c:idx val="8"/>
              <c:layout>
                <c:manualLayout>
                  <c:x val="5.7664738810303581E-2"/>
                  <c:y val="0.19172413067605015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Национальная</a:t>
                    </a:r>
                    <a:r>
                      <a:rPr lang="ru-RU" baseline="0" dirty="0">
                        <a:latin typeface="Times New Roman" pitchFamily="18" charset="0"/>
                        <a:cs typeface="Times New Roman" pitchFamily="18" charset="0"/>
                      </a:rPr>
                      <a:t> оборона</a:t>
                    </a:r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  11645,0 – 0,4%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B81-4F10-B508-F5669CD5D431}"/>
                </c:ext>
              </c:extLst>
            </c:dLbl>
            <c:dLbl>
              <c:idx val="9"/>
              <c:layout>
                <c:manualLayout>
                  <c:x val="-9.6956658072608184E-2"/>
                  <c:y val="0.1732972506693175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окр.среды-20000,0- 0,6%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80689359880113"/>
                      <c:h val="0.147465230336679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2-5B81-4F10-B508-F5669CD5D431}"/>
                </c:ext>
              </c:extLst>
            </c:dLbl>
            <c:dLbl>
              <c:idx val="10"/>
              <c:layout>
                <c:manualLayout>
                  <c:x val="-8.3817773517240526E-2"/>
                  <c:y val="-0.218846136755779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B81-4F10-B508-F5669CD5D431}"/>
                </c:ext>
              </c:extLst>
            </c:dLbl>
            <c:dLbl>
              <c:idx val="11"/>
              <c:layout>
                <c:manualLayout>
                  <c:x val="7.1948808777918746E-2"/>
                  <c:y val="-0.247984135710461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B81-4F10-B508-F5669CD5D431}"/>
                </c:ext>
              </c:extLst>
            </c:dLbl>
            <c:dLbl>
              <c:idx val="12"/>
              <c:layout>
                <c:manualLayout>
                  <c:x val="7.8150064601267263E-2"/>
                  <c:y val="-6.42229146288175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B81-4F10-B508-F5669CD5D43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ru-RU" sz="100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US" sz="10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5B81-4F10-B508-F5669CD5D4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Sheet1!$A$1:$J$1</c:f>
              <c:strCache>
                <c:ptCount val="10"/>
                <c:pt idx="0">
                  <c:v>Общегосударственные расходы -184543</c:v>
                </c:pt>
                <c:pt idx="1">
                  <c:v>национальная экономика-539896,8</c:v>
                </c:pt>
                <c:pt idx="2">
                  <c:v>Национальная безопасность -27710</c:v>
                </c:pt>
                <c:pt idx="3">
                  <c:v>Образование - 2023114,6</c:v>
                </c:pt>
                <c:pt idx="4">
                  <c:v>Культура-135148</c:v>
                </c:pt>
                <c:pt idx="5">
                  <c:v>ЖКХ-68994,4</c:v>
                </c:pt>
                <c:pt idx="6">
                  <c:v>ФК и спорт- 45341,9</c:v>
                </c:pt>
                <c:pt idx="7">
                  <c:v>Социальная политика -105189,1</c:v>
                </c:pt>
                <c:pt idx="8">
                  <c:v>Национальная оборона-11645</c:v>
                </c:pt>
                <c:pt idx="9">
                  <c:v>Охрана окр. среды-20000</c:v>
                </c:pt>
              </c:strCache>
            </c:strRef>
          </c:cat>
          <c:val>
            <c:numRef>
              <c:f>Sheet1!$A$2:$J$2</c:f>
              <c:numCache>
                <c:formatCode>0.0%</c:formatCode>
                <c:ptCount val="10"/>
                <c:pt idx="0">
                  <c:v>5.8000000000000003E-2</c:v>
                </c:pt>
                <c:pt idx="1">
                  <c:v>0.17100000000000001</c:v>
                </c:pt>
                <c:pt idx="2">
                  <c:v>8.9999999999999993E-3</c:v>
                </c:pt>
                <c:pt idx="3">
                  <c:v>0.64</c:v>
                </c:pt>
                <c:pt idx="4">
                  <c:v>4.2999999999999997E-2</c:v>
                </c:pt>
                <c:pt idx="5">
                  <c:v>2.1999999999999999E-2</c:v>
                </c:pt>
                <c:pt idx="6">
                  <c:v>1.4E-2</c:v>
                </c:pt>
                <c:pt idx="7">
                  <c:v>3.3000000000000002E-2</c:v>
                </c:pt>
                <c:pt idx="8">
                  <c:v>4.0000000000000001E-3</c:v>
                </c:pt>
                <c:pt idx="9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B81-4F10-B508-F5669CD5D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 w="38100" cap="flat" cmpd="sng" algn="ctr">
      <a:noFill/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2026 год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prstMaterial="matte">
              <a:bevelT w="60000" h="50800"/>
              <a:contourClr>
                <a:scrgbClr r="0" g="0" b="0">
                  <a:shade val="60000"/>
                  <a:satMod val="110000"/>
                </a:scrgbClr>
              </a:contourClr>
            </a:sp3d>
          </c:spPr>
          <c:invertIfNegative val="0"/>
          <c:cat>
            <c:strRef>
              <c:f>Лист1!$A$2:$A$7</c:f>
              <c:strCache>
                <c:ptCount val="4"/>
                <c:pt idx="0">
                  <c:v>Другие вопросы области образования</c:v>
                </c:pt>
                <c:pt idx="1">
                  <c:v>Дошкольное образование</c:v>
                </c:pt>
                <c:pt idx="2">
                  <c:v>Общее образование</c:v>
                </c:pt>
                <c:pt idx="3">
                  <c:v>Дополнительное образование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4"/>
                <c:pt idx="0">
                  <c:v>73301.600000000006</c:v>
                </c:pt>
                <c:pt idx="1">
                  <c:v>638886.5</c:v>
                </c:pt>
                <c:pt idx="2">
                  <c:v>1252519.2</c:v>
                </c:pt>
                <c:pt idx="3">
                  <c:v>58407.3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F-40AC-B97B-22B67AB513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5000"/>
                    <a:shade val="85000"/>
                    <a:satMod val="230000"/>
                  </a:schemeClr>
                </a:gs>
                <a:gs pos="25000">
                  <a:schemeClr val="accent2">
                    <a:tint val="90000"/>
                    <a:shade val="70000"/>
                    <a:satMod val="220000"/>
                  </a:schemeClr>
                </a:gs>
                <a:gs pos="50000">
                  <a:schemeClr val="accent2">
                    <a:tint val="90000"/>
                    <a:shade val="58000"/>
                    <a:satMod val="225000"/>
                  </a:schemeClr>
                </a:gs>
                <a:gs pos="65000">
                  <a:schemeClr val="accent2">
                    <a:tint val="90000"/>
                    <a:shade val="58000"/>
                    <a:satMod val="225000"/>
                  </a:schemeClr>
                </a:gs>
                <a:gs pos="80000">
                  <a:schemeClr val="accent2">
                    <a:tint val="90000"/>
                    <a:shade val="69000"/>
                    <a:satMod val="220000"/>
                  </a:schemeClr>
                </a:gs>
                <a:gs pos="100000">
                  <a:schemeClr val="accent2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prstMaterial="matte">
              <a:bevelT w="60000" h="50800"/>
              <a:contourClr>
                <a:scrgbClr r="0" g="0" b="0">
                  <a:shade val="60000"/>
                  <a:satMod val="110000"/>
                </a:scrgbClr>
              </a:contourClr>
            </a:sp3d>
          </c:spPr>
          <c:invertIfNegative val="0"/>
          <c:cat>
            <c:strRef>
              <c:f>Лист1!$A$2:$A$7</c:f>
              <c:strCache>
                <c:ptCount val="4"/>
                <c:pt idx="0">
                  <c:v>Другие вопросы области образования</c:v>
                </c:pt>
                <c:pt idx="1">
                  <c:v>Дошкольное образование</c:v>
                </c:pt>
                <c:pt idx="2">
                  <c:v>Общее образование</c:v>
                </c:pt>
                <c:pt idx="3">
                  <c:v>Дополнительное образование</c:v>
                </c:pt>
              </c:strCache>
            </c:strRef>
          </c:cat>
          <c:val>
            <c:numRef>
              <c:f>Лист1!$C$2:$C$7</c:f>
            </c:numRef>
          </c:val>
          <c:shape val="cylinder"/>
          <c:extLst>
            <c:ext xmlns:c16="http://schemas.microsoft.com/office/drawing/2014/chart" uri="{C3380CC4-5D6E-409C-BE32-E72D297353CC}">
              <c16:uniqueId val="{00000001-55BF-40AC-B97B-22B67AB5139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 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5000"/>
                    <a:shade val="85000"/>
                    <a:satMod val="230000"/>
                  </a:schemeClr>
                </a:gs>
                <a:gs pos="25000">
                  <a:schemeClr val="accent3">
                    <a:tint val="90000"/>
                    <a:shade val="70000"/>
                    <a:satMod val="220000"/>
                  </a:schemeClr>
                </a:gs>
                <a:gs pos="50000">
                  <a:schemeClr val="accent3">
                    <a:tint val="90000"/>
                    <a:shade val="58000"/>
                    <a:satMod val="225000"/>
                  </a:schemeClr>
                </a:gs>
                <a:gs pos="65000">
                  <a:schemeClr val="accent3">
                    <a:tint val="90000"/>
                    <a:shade val="58000"/>
                    <a:satMod val="225000"/>
                  </a:schemeClr>
                </a:gs>
                <a:gs pos="80000">
                  <a:schemeClr val="accent3">
                    <a:tint val="90000"/>
                    <a:shade val="69000"/>
                    <a:satMod val="220000"/>
                  </a:schemeClr>
                </a:gs>
                <a:gs pos="100000">
                  <a:schemeClr val="accent3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prstMaterial="matte">
              <a:bevelT w="60000" h="50800"/>
              <a:contourClr>
                <a:scrgbClr r="0" g="0" b="0">
                  <a:shade val="60000"/>
                  <a:satMod val="110000"/>
                </a:scrgbClr>
              </a:contourClr>
            </a:sp3d>
          </c:spPr>
          <c:invertIfNegative val="0"/>
          <c:cat>
            <c:strRef>
              <c:f>Лист1!$A$2:$A$7</c:f>
              <c:strCache>
                <c:ptCount val="4"/>
                <c:pt idx="0">
                  <c:v>Другие вопросы области образования</c:v>
                </c:pt>
                <c:pt idx="1">
                  <c:v>Дошкольное образование</c:v>
                </c:pt>
                <c:pt idx="2">
                  <c:v>Общее образование</c:v>
                </c:pt>
                <c:pt idx="3">
                  <c:v>Дополнительное образование</c:v>
                </c:pt>
              </c:strCache>
            </c:strRef>
          </c:cat>
          <c:val>
            <c:numRef>
              <c:f>Лист1!$D$2:$D$7</c:f>
            </c:numRef>
          </c:val>
          <c:shape val="cylinder"/>
          <c:extLst>
            <c:ext xmlns:c16="http://schemas.microsoft.com/office/drawing/2014/chart" uri="{C3380CC4-5D6E-409C-BE32-E72D297353CC}">
              <c16:uniqueId val="{00000002-55BF-40AC-B97B-22B67AB5139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год 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5000"/>
                    <a:shade val="85000"/>
                    <a:satMod val="230000"/>
                  </a:schemeClr>
                </a:gs>
                <a:gs pos="25000">
                  <a:schemeClr val="accent4">
                    <a:tint val="90000"/>
                    <a:shade val="70000"/>
                    <a:satMod val="220000"/>
                  </a:schemeClr>
                </a:gs>
                <a:gs pos="50000">
                  <a:schemeClr val="accent4">
                    <a:tint val="90000"/>
                    <a:shade val="58000"/>
                    <a:satMod val="225000"/>
                  </a:schemeClr>
                </a:gs>
                <a:gs pos="65000">
                  <a:schemeClr val="accent4">
                    <a:tint val="90000"/>
                    <a:shade val="58000"/>
                    <a:satMod val="225000"/>
                  </a:schemeClr>
                </a:gs>
                <a:gs pos="80000">
                  <a:schemeClr val="accent4">
                    <a:tint val="90000"/>
                    <a:shade val="69000"/>
                    <a:satMod val="220000"/>
                  </a:schemeClr>
                </a:gs>
                <a:gs pos="100000">
                  <a:schemeClr val="accent4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prstMaterial="matte">
              <a:bevelT w="60000" h="50800"/>
              <a:contourClr>
                <a:scrgbClr r="0" g="0" b="0">
                  <a:shade val="60000"/>
                  <a:satMod val="110000"/>
                </a:scrgbClr>
              </a:contourClr>
            </a:sp3d>
          </c:spPr>
          <c:invertIfNegative val="0"/>
          <c:cat>
            <c:strRef>
              <c:f>Лист1!$A$2:$A$7</c:f>
              <c:strCache>
                <c:ptCount val="4"/>
                <c:pt idx="0">
                  <c:v>Другие вопросы области образования</c:v>
                </c:pt>
                <c:pt idx="1">
                  <c:v>Дошкольное образование</c:v>
                </c:pt>
                <c:pt idx="2">
                  <c:v>Общее образование</c:v>
                </c:pt>
                <c:pt idx="3">
                  <c:v>Дополнительное образование</c:v>
                </c:pt>
              </c:strCache>
            </c:strRef>
          </c:cat>
          <c:val>
            <c:numRef>
              <c:f>Лист1!$E$2:$E$7</c:f>
            </c:numRef>
          </c:val>
          <c:shape val="cylinder"/>
          <c:extLst>
            <c:ext xmlns:c16="http://schemas.microsoft.com/office/drawing/2014/chart" uri="{C3380CC4-5D6E-409C-BE32-E72D297353CC}">
              <c16:uniqueId val="{00000003-55BF-40AC-B97B-22B67AB5139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год 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75000"/>
                    <a:shade val="85000"/>
                    <a:satMod val="230000"/>
                  </a:schemeClr>
                </a:gs>
                <a:gs pos="25000">
                  <a:schemeClr val="accent5">
                    <a:tint val="90000"/>
                    <a:shade val="70000"/>
                    <a:satMod val="220000"/>
                  </a:schemeClr>
                </a:gs>
                <a:gs pos="50000">
                  <a:schemeClr val="accent5">
                    <a:tint val="90000"/>
                    <a:shade val="58000"/>
                    <a:satMod val="225000"/>
                  </a:schemeClr>
                </a:gs>
                <a:gs pos="65000">
                  <a:schemeClr val="accent5">
                    <a:tint val="90000"/>
                    <a:shade val="58000"/>
                    <a:satMod val="225000"/>
                  </a:schemeClr>
                </a:gs>
                <a:gs pos="80000">
                  <a:schemeClr val="accent5">
                    <a:tint val="90000"/>
                    <a:shade val="69000"/>
                    <a:satMod val="220000"/>
                  </a:schemeClr>
                </a:gs>
                <a:gs pos="100000">
                  <a:schemeClr val="accent5">
                    <a:tint val="77000"/>
                    <a:shade val="80000"/>
                    <a:satMod val="23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  <a:scene3d>
              <a:camera prst="obliqueTopLeft" fov="600000">
                <a:rot lat="0" lon="0" rev="0"/>
              </a:camera>
              <a:lightRig rig="balanced" dir="t">
                <a:rot lat="0" lon="0" rev="19200000"/>
              </a:lightRig>
            </a:scene3d>
            <a:sp3d prstMaterial="matte">
              <a:bevelT w="60000" h="50800"/>
              <a:contourClr>
                <a:scrgbClr r="0" g="0" b="0">
                  <a:shade val="60000"/>
                  <a:satMod val="110000"/>
                </a:scrgbClr>
              </a:contourClr>
            </a:sp3d>
          </c:spPr>
          <c:invertIfNegative val="0"/>
          <c:cat>
            <c:strRef>
              <c:f>Лист1!$A$2:$A$7</c:f>
              <c:strCache>
                <c:ptCount val="4"/>
                <c:pt idx="0">
                  <c:v>Другие вопросы области образования</c:v>
                </c:pt>
                <c:pt idx="1">
                  <c:v>Дошкольное образование</c:v>
                </c:pt>
                <c:pt idx="2">
                  <c:v>Общее образование</c:v>
                </c:pt>
                <c:pt idx="3">
                  <c:v>Дополнительное образование</c:v>
                </c:pt>
              </c:strCache>
            </c:strRef>
          </c:cat>
          <c:val>
            <c:numRef>
              <c:f>Лист1!$F$2:$F$7</c:f>
            </c:numRef>
          </c:val>
          <c:shape val="cylinder"/>
          <c:extLst>
            <c:ext xmlns:c16="http://schemas.microsoft.com/office/drawing/2014/chart" uri="{C3380CC4-5D6E-409C-BE32-E72D297353CC}">
              <c16:uniqueId val="{00000004-55BF-40AC-B97B-22B67AB51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127424"/>
        <c:axId val="137128960"/>
        <c:axId val="0"/>
      </c:bar3DChart>
      <c:catAx>
        <c:axId val="137127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7128960"/>
        <c:crosses val="autoZero"/>
        <c:auto val="1"/>
        <c:lblAlgn val="ctr"/>
        <c:lblOffset val="100"/>
        <c:noMultiLvlLbl val="0"/>
      </c:catAx>
      <c:valAx>
        <c:axId val="13712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712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Дома культуры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4-0CD0-4085-823C-206AE353FFF7}"/>
              </c:ext>
            </c:extLst>
          </c:dPt>
          <c:dLbls>
            <c:dLbl>
              <c:idx val="0"/>
              <c:layout>
                <c:manualLayout>
                  <c:x val="-6.2499999999999622E-3"/>
                  <c:y val="0.22500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D0-4085-823C-206AE353FF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69099.5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0-4085-823C-206AE353FF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Библиотеки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4583333333333334E-2"/>
                  <c:y val="0.181249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D0-4085-823C-206AE353FF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47730.3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0-4085-823C-206AE353FF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вопросы в области культуры</c:v>
                </c:pt>
              </c:strCache>
            </c:strRef>
          </c:tx>
          <c:spPr>
            <a:solidFill>
              <a:srgbClr val="99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2499999999999924E-2"/>
                  <c:y val="0.12187499999999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D0-4085-823C-206AE353FF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15982.2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D0-4085-823C-206AE353F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6944464"/>
        <c:axId val="1286189712"/>
        <c:axId val="0"/>
      </c:bar3DChart>
      <c:catAx>
        <c:axId val="1286944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6189712"/>
        <c:crosses val="autoZero"/>
        <c:auto val="1"/>
        <c:lblAlgn val="ctr"/>
        <c:lblOffset val="100"/>
        <c:noMultiLvlLbl val="0"/>
      </c:catAx>
      <c:valAx>
        <c:axId val="128618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694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0.84834</cdr:x>
      <cdr:y>0.05198</cdr:y>
    </cdr:from>
    <cdr:to>
      <cdr:x>1</cdr:x>
      <cdr:y>0.25156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05425" y="2381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0.84834</cdr:x>
      <cdr:y>0.00208</cdr:y>
    </cdr:from>
    <cdr:to>
      <cdr:x>1</cdr:x>
      <cdr:y>0.04574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14925" y="9525"/>
          <a:ext cx="9144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t"/>
        <a:lstStyle xmlns:a="http://schemas.openxmlformats.org/drawingml/2006/main"/>
        <a:p xmlns:a="http://schemas.openxmlformats.org/drawingml/2006/main">
          <a:r>
            <a:rPr lang="ru-RU" sz="1200">
              <a:latin typeface="Times New Roman" pitchFamily="18" charset="0"/>
              <a:cs typeface="Times New Roman" pitchFamily="18" charset="0"/>
            </a:rPr>
            <a:t>       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8FEB3-760D-4A93-9FD4-FB11F8531A61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26F31-8F9D-4DBA-8D69-9FDEB980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26F31-8F9D-4DBA-8D69-9FDEB9805AC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5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99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7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66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65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39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22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5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41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03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79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3851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2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3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67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54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6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78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http://900igr.net/up/datai/212111/0004-007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://900igr.net/up/datai/212111/0004-007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://900igr.net/up/datai/212111/0004-007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714348" y="488940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Читинского муниципального округа</a:t>
            </a:r>
          </a:p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и плановый период 2027-2028 годы»</a:t>
            </a:r>
          </a:p>
          <a:p>
            <a:pPr algn="ctr"/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Читинского муниципального округа от  16 декабря 2025 г. № 101)</a:t>
            </a:r>
            <a:endParaRPr lang="ru-RU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4A268A-EFF0-8DB2-9DFB-A5F9840FA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200800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18864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34819" name="AutoShape 3" descr="http://900igr.net/up/datas/192720/0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C:\Users\User\Desktop\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392885"/>
            <a:ext cx="8501122" cy="607223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://900igr.net/up/datas/194413/0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AE53C1-2246-ED32-26BC-1CCFBB394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548680"/>
            <a:ext cx="8288089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муниципального района 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и плановый период 2027 и 2028 годов, (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17130"/>
              </p:ext>
            </p:extLst>
          </p:nvPr>
        </p:nvGraphicFramePr>
        <p:xfrm>
          <a:off x="214282" y="1071547"/>
          <a:ext cx="8606189" cy="5444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2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544">
                  <a:extLst>
                    <a:ext uri="{9D8B030D-6E8A-4147-A177-3AD203B41FA5}">
                      <a16:colId xmlns:a16="http://schemas.microsoft.com/office/drawing/2014/main" val="702156856"/>
                    </a:ext>
                  </a:extLst>
                </a:gridCol>
                <a:gridCol w="2098911">
                  <a:extLst>
                    <a:ext uri="{9D8B030D-6E8A-4147-A177-3AD203B41FA5}">
                      <a16:colId xmlns:a16="http://schemas.microsoft.com/office/drawing/2014/main" val="4145796035"/>
                    </a:ext>
                  </a:extLst>
                </a:gridCol>
              </a:tblGrid>
              <a:tr h="110139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15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3161582,8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2909019,1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2794942,9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50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налоговые и неналоговые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1160800,0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1232050,0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1240550,0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06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2000782,8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1676969,1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1554392,9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15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3161582,8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2909019,1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2794942,9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750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 /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(+),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392040"/>
            <a:ext cx="685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на 2026 год,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43233338"/>
              </p:ext>
            </p:extLst>
          </p:nvPr>
        </p:nvGraphicFramePr>
        <p:xfrm>
          <a:off x="500034" y="1000108"/>
          <a:ext cx="821537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70026052"/>
              </p:ext>
            </p:extLst>
          </p:nvPr>
        </p:nvGraphicFramePr>
        <p:xfrm>
          <a:off x="571472" y="1500174"/>
          <a:ext cx="792961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1680" y="357166"/>
            <a:ext cx="616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на 2026 год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91434"/>
              </p:ext>
            </p:extLst>
          </p:nvPr>
        </p:nvGraphicFramePr>
        <p:xfrm>
          <a:off x="591800" y="512676"/>
          <a:ext cx="7960400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5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590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межбюджетных трансфертов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2026 г.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1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anchor="ctr">
                    <a:solidFill>
                      <a:srgbClr val="75C6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254 270,0</a:t>
                      </a:r>
                    </a:p>
                  </a:txBody>
                  <a:tcPr anchor="ctr">
                    <a:solidFill>
                      <a:srgbClr val="75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42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anchor="ctr">
                    <a:solidFill>
                      <a:srgbClr val="D8E4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167 013,7</a:t>
                      </a:r>
                    </a:p>
                  </a:txBody>
                  <a:tcPr anchor="ctr">
                    <a:solidFill>
                      <a:srgbClr val="D8E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42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1 385 314,0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32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трансферты</a:t>
                      </a:r>
                    </a:p>
                  </a:txBody>
                  <a:tcPr anchor="ctr">
                    <a:solidFill>
                      <a:srgbClr val="F7A4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194 185,1</a:t>
                      </a:r>
                    </a:p>
                  </a:txBody>
                  <a:tcPr anchor="ctr">
                    <a:solidFill>
                      <a:srgbClr val="F7A4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842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2 000 782,8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31338730"/>
              </p:ext>
            </p:extLst>
          </p:nvPr>
        </p:nvGraphicFramePr>
        <p:xfrm>
          <a:off x="1115616" y="1268760"/>
          <a:ext cx="6840760" cy="516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428604"/>
            <a:ext cx="86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на 2026 год, тыс. рублей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41">
            <a:extLst>
              <a:ext uri="{FF2B5EF4-FFF2-40B4-BE49-F238E27FC236}">
                <a16:creationId xmlns:a16="http://schemas.microsoft.com/office/drawing/2014/main" id="{D2BE9059-07C1-D7B2-9D8A-EEFE0BAED4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178122"/>
              </p:ext>
            </p:extLst>
          </p:nvPr>
        </p:nvGraphicFramePr>
        <p:xfrm>
          <a:off x="266700" y="548680"/>
          <a:ext cx="848176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4556715"/>
              </p:ext>
            </p:extLst>
          </p:nvPr>
        </p:nvGraphicFramePr>
        <p:xfrm>
          <a:off x="1524000" y="836712"/>
          <a:ext cx="60960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9032457"/>
              </p:ext>
            </p:extLst>
          </p:nvPr>
        </p:nvGraphicFramePr>
        <p:xfrm>
          <a:off x="611560" y="836712"/>
          <a:ext cx="79928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282" y="357166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год, тыс. рублей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4B34FC7-120A-FF2A-E024-3DEFA6273ADD}"/>
              </a:ext>
            </a:extLst>
          </p:cNvPr>
          <p:cNvSpPr/>
          <p:nvPr/>
        </p:nvSpPr>
        <p:spPr>
          <a:xfrm>
            <a:off x="1115616" y="4913379"/>
            <a:ext cx="7128792" cy="10359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программ по разделу Образование, их доля  в 2026 году в общей сумме расходов по разделу составляет 0,6% 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11655,0 тыс. 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4048" y="214290"/>
            <a:ext cx="3497041" cy="369332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ru-RU" dirty="0"/>
              <a:t>Общее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3" y="4437112"/>
            <a:ext cx="4000525" cy="1809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учреждение для общественного воспитания детей дошкольного возраста.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Читинского муниципального округа 24 детских садов.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3" y="500042"/>
            <a:ext cx="3929089" cy="369332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  <a:r>
              <a:rPr lang="ru-RU" dirty="0"/>
              <a:t> образование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786314" y="5027045"/>
            <a:ext cx="3714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Шко́ла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учебное заведение для получения общего образования.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Читинского муниципального округа 32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A40D6F-C66B-5201-5E69-0A09FA130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755" y="583621"/>
            <a:ext cx="3126314" cy="43049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32543F-C316-4577-12E1-2B7B451C6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69374"/>
            <a:ext cx="4248472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75C6E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5AC931-25F1-214C-4F61-F15B32E3E417}"/>
              </a:ext>
            </a:extLst>
          </p:cNvPr>
          <p:cNvSpPr txBox="1"/>
          <p:nvPr/>
        </p:nvSpPr>
        <p:spPr>
          <a:xfrm>
            <a:off x="4932040" y="1473526"/>
            <a:ext cx="352839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Читинский муниципальный округ расположен вокруг краевого центра. Граничит на западе с Улетовским и Хилокским районами, на юге - с Дульдургинским, на востоке - с Карымским, на севере - с Республикой Бурятия. Территория - 15 707,5 </a:t>
            </a:r>
            <a:r>
              <a:rPr lang="ru-RU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ru-RU" sz="18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ru-RU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 Ч. р. входят 2 пгт (Атамановка,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Новокручининский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и 54 сельских населенных пункта. По данным на 2025 год, численность населения Читинского района Забайкальского края составляет — 72 390 человек. плотность 3,9 чел./км2.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C7C82B-D7C4-8956-F0F3-A954C75C0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1368152" cy="15945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B3BF70-C646-029C-06C7-7F021258F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27243"/>
            <a:ext cx="4120423" cy="481412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8A316E7-59B4-6DD5-DBBE-0FA6F25ED411}"/>
              </a:ext>
            </a:extLst>
          </p:cNvPr>
          <p:cNvSpPr/>
          <p:nvPr/>
        </p:nvSpPr>
        <p:spPr>
          <a:xfrm>
            <a:off x="2755832" y="306161"/>
            <a:ext cx="5848615" cy="720080"/>
          </a:xfrm>
          <a:prstGeom prst="rect">
            <a:avLst/>
          </a:prstGeom>
          <a:solidFill>
            <a:srgbClr val="75C6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Административно-территориальное устройство Читинского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411250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4072473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 образование – вид образования, который направлен на всестороннее удовлетворение образовательной потребности человека.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Читинского муниципального округа 5 учреждений дополнительного образования: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1.МУ ДО «ДДТ»;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2.МБУ ДО «ДМШ» пгт Атамановка;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МБУ ДО «ДШИ»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с.Домна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4.МБУ ДО «ДМШ» Читинский район</a:t>
            </a:r>
          </a:p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МУ ДО «ДЮСШ»</a:t>
            </a:r>
          </a:p>
          <a:p>
            <a:pPr algn="ctr"/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809F65-CA30-BF94-BF42-31EB4D500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840760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8F91F71-3B8E-41E2-EE3D-EB66B750B049}"/>
              </a:ext>
            </a:extLst>
          </p:cNvPr>
          <p:cNvSpPr/>
          <p:nvPr/>
        </p:nvSpPr>
        <p:spPr>
          <a:xfrm>
            <a:off x="1331640" y="476672"/>
            <a:ext cx="69127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Читинского муниципального округа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C5ABCC8-41AD-1EDA-BEFA-4A04FF8A63E9}"/>
              </a:ext>
            </a:extLst>
          </p:cNvPr>
          <p:cNvSpPr/>
          <p:nvPr/>
        </p:nvSpPr>
        <p:spPr>
          <a:xfrm>
            <a:off x="611560" y="1052736"/>
            <a:ext cx="7992888" cy="1368152"/>
          </a:xfrm>
          <a:prstGeom prst="roundRect">
            <a:avLst>
              <a:gd name="adj" fmla="val 14651"/>
            </a:avLst>
          </a:prstGeom>
          <a:solidFill>
            <a:srgbClr val="75C6EB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расходов по разделу составляет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135 148,0 тыс. руб.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Гордость нашего округа – богатая инфраструктура для досуга, здесь распахивают свои двери для жителей 31библиотека и 28 домов культуры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3D8F25-63E9-E2C9-57AD-D890D48F7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85876"/>
            <a:ext cx="6840760" cy="408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01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09192D-189F-BAE1-FF6E-497BCEC878D8}"/>
              </a:ext>
            </a:extLst>
          </p:cNvPr>
          <p:cNvSpPr txBox="1"/>
          <p:nvPr/>
        </p:nvSpPr>
        <p:spPr>
          <a:xfrm>
            <a:off x="1369083" y="261973"/>
            <a:ext cx="7488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год, тыс. рублей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D2EF7CE-883E-39B7-AF26-369E1642E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915546"/>
              </p:ext>
            </p:extLst>
          </p:nvPr>
        </p:nvGraphicFramePr>
        <p:xfrm>
          <a:off x="3491880" y="1124744"/>
          <a:ext cx="54006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E484C3B-7F3C-503B-CB6A-E114AA33743C}"/>
              </a:ext>
            </a:extLst>
          </p:cNvPr>
          <p:cNvSpPr/>
          <p:nvPr/>
        </p:nvSpPr>
        <p:spPr>
          <a:xfrm>
            <a:off x="1043608" y="4869160"/>
            <a:ext cx="7272808" cy="10098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расходов (Муниципальная программа "Развитие культуры муниципального района "Читинский район«) в 2026 году в общей сумме расходов раздела составляет 1,7% или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2336,0 тыс.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FF0B60-A6F0-88F3-7F4C-E0F83A06C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3418"/>
            <a:ext cx="3456384" cy="39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53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158" y="35716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год, тыс. рублей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243E96-D0CD-9960-A535-5511B336E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15" y="713925"/>
            <a:ext cx="3096344" cy="211337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CB4DEA-967A-47EB-DA22-C0DC6711C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4" y="726498"/>
            <a:ext cx="5661234" cy="2088232"/>
          </a:xfrm>
          <a:prstGeom prst="rect">
            <a:avLst/>
          </a:prstGeom>
        </p:spPr>
      </p:pic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0DEB8538-6FA3-10DE-DB52-9F9D72F796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510267"/>
              </p:ext>
            </p:extLst>
          </p:nvPr>
        </p:nvGraphicFramePr>
        <p:xfrm>
          <a:off x="467544" y="2924944"/>
          <a:ext cx="82089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7224" y="35716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год, тыс. рублей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6C016549-A496-B7D2-C799-6C2C81B51268}"/>
              </a:ext>
            </a:extLst>
          </p:cNvPr>
          <p:cNvSpPr/>
          <p:nvPr/>
        </p:nvSpPr>
        <p:spPr>
          <a:xfrm>
            <a:off x="611559" y="1844824"/>
            <a:ext cx="1760957" cy="1584176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Сельское хозяйство</a:t>
            </a:r>
          </a:p>
          <a:p>
            <a:pPr algn="ctr"/>
            <a:r>
              <a:rPr lang="ru-RU" b="1" dirty="0"/>
              <a:t>18913,3</a:t>
            </a:r>
          </a:p>
        </p:txBody>
      </p:sp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id="{C387A859-68E5-37AE-4E2C-1C2AD3F69F40}"/>
              </a:ext>
            </a:extLst>
          </p:cNvPr>
          <p:cNvSpPr/>
          <p:nvPr/>
        </p:nvSpPr>
        <p:spPr>
          <a:xfrm>
            <a:off x="6660232" y="1700808"/>
            <a:ext cx="1983459" cy="1806290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Другие вопросы в области экономики</a:t>
            </a:r>
          </a:p>
          <a:p>
            <a:pPr algn="ctr"/>
            <a:r>
              <a:rPr lang="ru-RU" b="1" dirty="0"/>
              <a:t>145664,8</a:t>
            </a:r>
          </a:p>
        </p:txBody>
      </p:sp>
      <p:sp>
        <p:nvSpPr>
          <p:cNvPr id="6" name="Шестиугольник 5">
            <a:extLst>
              <a:ext uri="{FF2B5EF4-FFF2-40B4-BE49-F238E27FC236}">
                <a16:creationId xmlns:a16="http://schemas.microsoft.com/office/drawing/2014/main" id="{9826D357-6F89-6C41-F6AD-E5D2A7470A1B}"/>
              </a:ext>
            </a:extLst>
          </p:cNvPr>
          <p:cNvSpPr/>
          <p:nvPr/>
        </p:nvSpPr>
        <p:spPr>
          <a:xfrm>
            <a:off x="3059832" y="1384730"/>
            <a:ext cx="2736304" cy="2260294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Дорожное хозяйство</a:t>
            </a:r>
          </a:p>
          <a:p>
            <a:pPr algn="ctr"/>
            <a:r>
              <a:rPr lang="ru-RU" b="1" dirty="0"/>
              <a:t>375318,7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D5E7DB-0E2E-53A7-F919-3BF7238DC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2736304" cy="23762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FC1450-4FB6-8A1C-C72E-971C6FA13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46866"/>
            <a:ext cx="2952328" cy="23762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84E4D7-82E3-E7CF-AE98-29FC7E07F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46866"/>
            <a:ext cx="2952328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BB37C1-B461-CE16-24C6-492BD11ED231}"/>
              </a:ext>
            </a:extLst>
          </p:cNvPr>
          <p:cNvSpPr txBox="1"/>
          <p:nvPr/>
        </p:nvSpPr>
        <p:spPr>
          <a:xfrm>
            <a:off x="704274" y="1772816"/>
            <a:ext cx="7735451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финансам </a:t>
            </a:r>
          </a:p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Читинского муниципального округа </a:t>
            </a:r>
          </a:p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Забайкальского края </a:t>
            </a:r>
          </a:p>
          <a:p>
            <a:pPr algn="ctr"/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г.Чита</a:t>
            </a:r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</p:spTree>
    <p:extLst>
      <p:ext uri="{BB962C8B-B14F-4D97-AF65-F5344CB8AC3E}">
        <p14:creationId xmlns:p14="http://schemas.microsoft.com/office/powerpoint/2010/main" val="308889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https://cf.ppt-online.org/files1/slide/t/toz5Qwu4N10jZfynvaDY2OJHbGLdUxISAlriPBK7gV/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04857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6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99C91554-B8F1-1B72-370D-3AFC811B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620689"/>
            <a:ext cx="6798734" cy="1722462"/>
          </a:xfrm>
        </p:spPr>
        <p:txBody>
          <a:bodyPr>
            <a:normAutofit fontScale="90000"/>
          </a:bodyPr>
          <a:lstStyle/>
          <a:p>
            <a:pPr defTabSz="432000"/>
            <a:r>
              <a:rPr lang="ru-RU" b="1" u="sng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70C0">
                      <a:alpha val="59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br>
              <a:rPr lang="ru-RU" b="1" u="sng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70C0">
                      <a:alpha val="59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70C0">
                      <a:alpha val="59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это форма образования и расходования денежных средств, предназначенных для финансового обеспечения задач и функций местного самоуправления 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8DFB7B62-1BEC-8B2D-2C77-E015BFCBE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584" y="2487167"/>
            <a:ext cx="3744416" cy="2454001"/>
          </a:xfrm>
        </p:spPr>
        <p:txBody>
          <a:bodyPr>
            <a:normAutofit fontScale="92500"/>
          </a:bodyPr>
          <a:lstStyle/>
          <a:p>
            <a:pPr marL="180000" indent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F47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i="1" dirty="0">
                <a:solidFill>
                  <a:srgbClr val="0F47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поступающие в бюджет денежные средства (налоги, неналоговые поступления, безвозмездные поступления)</a:t>
            </a:r>
            <a:endParaRPr lang="en-US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</a:rPr>
              <a:t>   </a:t>
            </a:r>
            <a:r>
              <a:rPr lang="ru-RU" sz="1800" dirty="0">
                <a:solidFill>
                  <a:schemeClr val="bg1"/>
                </a:solidFill>
              </a:rPr>
              <a:t>Превышение доходов над расходами –</a:t>
            </a:r>
            <a:r>
              <a:rPr lang="ru-RU" sz="1800" dirty="0"/>
              <a:t> </a:t>
            </a:r>
            <a:r>
              <a:rPr lang="ru-RU" sz="1800" i="1" dirty="0">
                <a:solidFill>
                  <a:srgbClr val="0F47F9"/>
                </a:solidFill>
              </a:rPr>
              <a:t>ПРОФИЦИТ</a:t>
            </a:r>
            <a:r>
              <a:rPr lang="ru-RU" sz="1800" dirty="0">
                <a:solidFill>
                  <a:srgbClr val="0F47F9"/>
                </a:solidFill>
              </a:rPr>
              <a:t> </a:t>
            </a:r>
            <a:endParaRPr lang="ru-RU" sz="1800" i="1" dirty="0">
              <a:solidFill>
                <a:srgbClr val="0F47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80AE32FC-B945-F501-0188-0B57BE07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671264" cy="2454000"/>
          </a:xfrm>
        </p:spPr>
        <p:txBody>
          <a:bodyPr>
            <a:normAutofit fontScale="92500"/>
          </a:bodyPr>
          <a:lstStyle/>
          <a:p>
            <a:r>
              <a:rPr lang="ru-RU" sz="1800" i="1" dirty="0">
                <a:solidFill>
                  <a:srgbClr val="0F47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выплачиваемые из бюджета денежные средства (социальные выплаты населению, содержание муниципальных учреждений и прочее)</a:t>
            </a:r>
            <a:endParaRPr lang="en-US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Превышение расходов над доходами - </a:t>
            </a:r>
            <a:r>
              <a:rPr lang="ru-RU" sz="1800" i="1" dirty="0">
                <a:solidFill>
                  <a:srgbClr val="0F47F9"/>
                </a:solidFill>
              </a:rPr>
              <a:t>ДЕФИЦИТ</a:t>
            </a:r>
            <a:endParaRPr lang="ru-RU" sz="1800" i="1" dirty="0">
              <a:solidFill>
                <a:srgbClr val="0F47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C3B90CE-41DF-4F35-DC11-E1B893D442E6}"/>
              </a:ext>
            </a:extLst>
          </p:cNvPr>
          <p:cNvSpPr/>
          <p:nvPr/>
        </p:nvSpPr>
        <p:spPr>
          <a:xfrm>
            <a:off x="755576" y="5085184"/>
            <a:ext cx="7704856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F47F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</p:spTree>
    <p:extLst>
      <p:ext uri="{BB962C8B-B14F-4D97-AF65-F5344CB8AC3E}">
        <p14:creationId xmlns:p14="http://schemas.microsoft.com/office/powerpoint/2010/main" val="229586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107154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ru-RU" dirty="0"/>
          </a:p>
          <a:p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5D70077-59CF-4F61-945F-4333667555C4}" type="slidenum">
              <a:rPr lang="ru-RU"/>
              <a:pPr/>
              <a:t>5</a:t>
            </a:fld>
            <a:endParaRPr lang="ru-RU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67544" y="188640"/>
            <a:ext cx="8902700" cy="5762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93675" y="3429000"/>
            <a:ext cx="89503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1500" b="1" dirty="0">
              <a:solidFill>
                <a:schemeClr val="accent2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643042" y="428604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76835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0" algn="l"/>
              </a:tabLst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3012" name="Picture 4" descr="https://chernigovka.org/sites/default/files/11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4887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6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AAE18F-F81F-1A71-3DF1-39180E7ED3F1}"/>
              </a:ext>
            </a:extLst>
          </p:cNvPr>
          <p:cNvSpPr txBox="1"/>
          <p:nvPr/>
        </p:nvSpPr>
        <p:spPr>
          <a:xfrm>
            <a:off x="539552" y="260648"/>
            <a:ext cx="7992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– это ежегодное формирование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исполнение бюджета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B8368B7-7B04-A24B-9EBE-D5F92F0A4405}"/>
              </a:ext>
            </a:extLst>
          </p:cNvPr>
          <p:cNvSpPr/>
          <p:nvPr/>
        </p:nvSpPr>
        <p:spPr>
          <a:xfrm>
            <a:off x="3024606" y="3068960"/>
            <a:ext cx="3312368" cy="12744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процесса: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EAAF6BA-AD32-5C7F-5F1D-30CB0C9AD552}"/>
              </a:ext>
            </a:extLst>
          </p:cNvPr>
          <p:cNvSpPr/>
          <p:nvPr/>
        </p:nvSpPr>
        <p:spPr>
          <a:xfrm>
            <a:off x="395536" y="1268760"/>
            <a:ext cx="2304256" cy="1512168"/>
          </a:xfrm>
          <a:prstGeom prst="ellipse">
            <a:avLst/>
          </a:prstGeom>
          <a:solidFill>
            <a:srgbClr val="AE78D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1.Составление проекта бюджета очередного года 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4DF1D18-9561-0992-8FC0-C155F7A720F7}"/>
              </a:ext>
            </a:extLst>
          </p:cNvPr>
          <p:cNvSpPr/>
          <p:nvPr/>
        </p:nvSpPr>
        <p:spPr>
          <a:xfrm>
            <a:off x="3455876" y="1069304"/>
            <a:ext cx="2304256" cy="171162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2.Рассмотрение проекта бюджета очередного года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9D98C80-5675-A5D9-46ED-93D5F08BFE86}"/>
              </a:ext>
            </a:extLst>
          </p:cNvPr>
          <p:cNvSpPr/>
          <p:nvPr/>
        </p:nvSpPr>
        <p:spPr>
          <a:xfrm>
            <a:off x="6372200" y="1441796"/>
            <a:ext cx="2376264" cy="1627165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3.Утверждение бюджета очередного года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7CD91B3-0954-05D6-0D04-9DDFA71498C7}"/>
              </a:ext>
            </a:extLst>
          </p:cNvPr>
          <p:cNvSpPr/>
          <p:nvPr/>
        </p:nvSpPr>
        <p:spPr>
          <a:xfrm>
            <a:off x="6372200" y="4221088"/>
            <a:ext cx="2376264" cy="1850504"/>
          </a:xfrm>
          <a:prstGeom prst="ellipse">
            <a:avLst/>
          </a:prstGeom>
          <a:solidFill>
            <a:srgbClr val="5AEC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4.Исполнение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текущем году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т.ч. внесение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бюджет)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1B4767E-FD55-065F-9AFE-58E344B095C4}"/>
              </a:ext>
            </a:extLst>
          </p:cNvPr>
          <p:cNvSpPr/>
          <p:nvPr/>
        </p:nvSpPr>
        <p:spPr>
          <a:xfrm>
            <a:off x="3293858" y="4751946"/>
            <a:ext cx="2484276" cy="1728192"/>
          </a:xfrm>
          <a:prstGeom prst="ellipse">
            <a:avLst/>
          </a:prstGeom>
          <a:solidFill>
            <a:srgbClr val="75C6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5.Формирование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отчета об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предыдущего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844E02F-C051-1C6C-C1F2-3D847F839F6F}"/>
              </a:ext>
            </a:extLst>
          </p:cNvPr>
          <p:cNvSpPr/>
          <p:nvPr/>
        </p:nvSpPr>
        <p:spPr>
          <a:xfrm>
            <a:off x="395536" y="4077072"/>
            <a:ext cx="2304256" cy="1728192"/>
          </a:xfrm>
          <a:prstGeom prst="ellipse">
            <a:avLst/>
          </a:prstGeom>
          <a:solidFill>
            <a:srgbClr val="1290D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6.Утверждение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отчета об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предыдущего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0BF9BE6F-4121-5AB9-AB04-E6156B4A22EF}"/>
              </a:ext>
            </a:extLst>
          </p:cNvPr>
          <p:cNvSpPr/>
          <p:nvPr/>
        </p:nvSpPr>
        <p:spPr>
          <a:xfrm>
            <a:off x="2807804" y="1772816"/>
            <a:ext cx="504056" cy="369332"/>
          </a:xfrm>
          <a:prstGeom prst="rightArrow">
            <a:avLst/>
          </a:prstGeom>
          <a:solidFill>
            <a:srgbClr val="AE78D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A92F2428-44DF-E0DC-1552-9A02F4CDE991}"/>
              </a:ext>
            </a:extLst>
          </p:cNvPr>
          <p:cNvSpPr/>
          <p:nvPr/>
        </p:nvSpPr>
        <p:spPr>
          <a:xfrm>
            <a:off x="5796136" y="1772816"/>
            <a:ext cx="540838" cy="369332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43F06032-4A95-FF12-05A0-90DCF9F8B3CF}"/>
              </a:ext>
            </a:extLst>
          </p:cNvPr>
          <p:cNvSpPr/>
          <p:nvPr/>
        </p:nvSpPr>
        <p:spPr>
          <a:xfrm>
            <a:off x="7524328" y="3284984"/>
            <a:ext cx="432048" cy="63722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лево 22">
            <a:extLst>
              <a:ext uri="{FF2B5EF4-FFF2-40B4-BE49-F238E27FC236}">
                <a16:creationId xmlns:a16="http://schemas.microsoft.com/office/drawing/2014/main" id="{42086311-7A80-2114-E06E-7F83EC3D2978}"/>
              </a:ext>
            </a:extLst>
          </p:cNvPr>
          <p:cNvSpPr/>
          <p:nvPr/>
        </p:nvSpPr>
        <p:spPr>
          <a:xfrm>
            <a:off x="5895147" y="5276609"/>
            <a:ext cx="360040" cy="360040"/>
          </a:xfrm>
          <a:prstGeom prst="leftArrow">
            <a:avLst/>
          </a:prstGeom>
          <a:solidFill>
            <a:srgbClr val="5AECC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лево 23">
            <a:extLst>
              <a:ext uri="{FF2B5EF4-FFF2-40B4-BE49-F238E27FC236}">
                <a16:creationId xmlns:a16="http://schemas.microsoft.com/office/drawing/2014/main" id="{CA03F930-DA00-0A7B-948C-5C7056640F92}"/>
              </a:ext>
            </a:extLst>
          </p:cNvPr>
          <p:cNvSpPr/>
          <p:nvPr/>
        </p:nvSpPr>
        <p:spPr>
          <a:xfrm>
            <a:off x="2771800" y="5229200"/>
            <a:ext cx="432048" cy="432048"/>
          </a:xfrm>
          <a:prstGeom prst="leftArrow">
            <a:avLst/>
          </a:prstGeom>
          <a:solidFill>
            <a:srgbClr val="75C6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верх 24">
            <a:extLst>
              <a:ext uri="{FF2B5EF4-FFF2-40B4-BE49-F238E27FC236}">
                <a16:creationId xmlns:a16="http://schemas.microsoft.com/office/drawing/2014/main" id="{C95C774D-833D-50E9-13FC-273DB8A1FE11}"/>
              </a:ext>
            </a:extLst>
          </p:cNvPr>
          <p:cNvSpPr/>
          <p:nvPr/>
        </p:nvSpPr>
        <p:spPr>
          <a:xfrm>
            <a:off x="1331640" y="3068959"/>
            <a:ext cx="432048" cy="853245"/>
          </a:xfrm>
          <a:prstGeom prst="upArrow">
            <a:avLst/>
          </a:prstGeom>
          <a:solidFill>
            <a:srgbClr val="1290D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24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500034" y="4562441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бюджета составляется на три года – очередной финансовый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–  год , на который составляется проект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– два года, следующих за очередным финансовым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 </a:t>
            </a:r>
          </a:p>
        </p:txBody>
      </p:sp>
      <p:sp>
        <p:nvSpPr>
          <p:cNvPr id="2" name="AutoShape 2" descr="http://900igr.net/up/datas/164235/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://900igr.net/up/datas/164235/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http://900igr.net/up/datas/164235/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6" name="Picture 2" descr="https://cf2.ppt-online.org/files2/slide/u/uIFz4w5CrHvycoSj8B7qWKslkfAhTOD3pGXEnQRe1P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70485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old-peschanrn.donland.ru/SharedFiles/Download.aspx?pageid=153158&amp;mid=184427&amp;fileid=264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27687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95300" y="210762"/>
            <a:ext cx="7893124" cy="35280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8000" y="826244"/>
            <a:ext cx="8240464" cy="946571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623CDC-E7C4-4CA2-95FD-BB6365C95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3564"/>
            <a:ext cx="7808416" cy="58897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10001</TotalTime>
  <Words>787</Words>
  <Application>Microsoft Office PowerPoint</Application>
  <PresentationFormat>Экран (4:3)</PresentationFormat>
  <Paragraphs>152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Bookman Old Style</vt:lpstr>
      <vt:lpstr>Calibri</vt:lpstr>
      <vt:lpstr>Franklin Gothic Book</vt:lpstr>
      <vt:lpstr>Franklin Gothic Medium</vt:lpstr>
      <vt:lpstr>Rockwell</vt:lpstr>
      <vt:lpstr>Times New Roman</vt:lpstr>
      <vt:lpstr>Wingdings 2</vt:lpstr>
      <vt:lpstr>Трек</vt:lpstr>
      <vt:lpstr>Damask</vt:lpstr>
      <vt:lpstr>Презентация PowerPoint</vt:lpstr>
      <vt:lpstr>Презентация PowerPoint</vt:lpstr>
      <vt:lpstr>Презентация PowerPoint</vt:lpstr>
      <vt:lpstr>Что такое бюджет? Бюджет - это форма образования и расходования денежных средств, предназначенных для финансового обеспечения задач и функций местного самоуправления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Dasha Dasha</cp:lastModifiedBy>
  <cp:revision>776</cp:revision>
  <dcterms:created xsi:type="dcterms:W3CDTF">2014-11-19T00:26:53Z</dcterms:created>
  <dcterms:modified xsi:type="dcterms:W3CDTF">2026-04-16T06:36:04Z</dcterms:modified>
</cp:coreProperties>
</file>